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248" y="-12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678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7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67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3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255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165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1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824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8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7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182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944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75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357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848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416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84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4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95A26D3-7E3B-39AE-F567-B1C858E020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99" b="25751"/>
          <a:stretch/>
        </p:blipFill>
        <p:spPr>
          <a:xfrm>
            <a:off x="20" y="-71877"/>
            <a:ext cx="12191980" cy="6857990"/>
          </a:xfrm>
          <a:prstGeom prst="rect">
            <a:avLst/>
          </a:prstGeom>
        </p:spPr>
      </p:pic>
      <p:grpSp>
        <p:nvGrpSpPr>
          <p:cNvPr id="6" name="Group 8">
            <a:extLst>
              <a:ext uri="{FF2B5EF4-FFF2-40B4-BE49-F238E27FC236}">
                <a16:creationId xmlns:a16="http://schemas.microsoft.com/office/drawing/2014/main" xmlns="" id="{91BAA5A0-C519-4C54-AD75-128067ECE2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202616" y="1411015"/>
            <a:ext cx="7808159" cy="4103960"/>
            <a:chOff x="2202616" y="1411015"/>
            <a:chExt cx="7808159" cy="4103960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xmlns="" id="{956FDD32-DAEE-4B0A-87F5-172AD51C31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2202616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3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xmlns="" id="{A77A8904-6339-40A0-ABB8-553DBA3D3F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2278995" y="1501257"/>
              <a:ext cx="7645811" cy="3928374"/>
              <a:chOff x="2278995" y="1501257"/>
              <a:chExt cx="7645811" cy="3928374"/>
            </a:xfrm>
          </p:grpSpPr>
          <p:sp>
            <p:nvSpPr>
              <p:cNvPr id="12" name="Donut 19">
                <a:extLst>
                  <a:ext uri="{FF2B5EF4-FFF2-40B4-BE49-F238E27FC236}">
                    <a16:creationId xmlns:a16="http://schemas.microsoft.com/office/drawing/2014/main" xmlns="" id="{191961AF-B3A6-4723-8EA7-119D7C6CC40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9677918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/>
                  <a:ea typeface="+mn-ea"/>
                  <a:cs typeface="+mn-cs"/>
                </a:endParaRPr>
              </a:p>
            </p:txBody>
          </p:sp>
          <p:sp>
            <p:nvSpPr>
              <p:cNvPr id="13" name="Donut 21">
                <a:extLst>
                  <a:ext uri="{FF2B5EF4-FFF2-40B4-BE49-F238E27FC236}">
                    <a16:creationId xmlns:a16="http://schemas.microsoft.com/office/drawing/2014/main" xmlns="" id="{48A9D3AD-4D6C-4B70-BC0B-152C0A2BBB8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9673719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/>
                  <a:ea typeface="+mn-ea"/>
                  <a:cs typeface="+mn-cs"/>
                </a:endParaRPr>
              </a:p>
            </p:txBody>
          </p:sp>
          <p:sp>
            <p:nvSpPr>
              <p:cNvPr id="14" name="Donut 22">
                <a:extLst>
                  <a:ext uri="{FF2B5EF4-FFF2-40B4-BE49-F238E27FC236}">
                    <a16:creationId xmlns:a16="http://schemas.microsoft.com/office/drawing/2014/main" xmlns="" id="{A6831287-01E0-4685-AAD8-076E5CB0030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2278995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/>
                  <a:ea typeface="+mn-ea"/>
                  <a:cs typeface="+mn-cs"/>
                </a:endParaRPr>
              </a:p>
            </p:txBody>
          </p:sp>
          <p:sp>
            <p:nvSpPr>
              <p:cNvPr id="15" name="Donut 23">
                <a:extLst>
                  <a:ext uri="{FF2B5EF4-FFF2-40B4-BE49-F238E27FC236}">
                    <a16:creationId xmlns:a16="http://schemas.microsoft.com/office/drawing/2014/main" xmlns="" id="{BC85F9FF-DA55-4A21-A7C4-2ED1AD1515D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>
                <a:off x="2278995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181018"/>
            <a:ext cx="6671896" cy="188998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2100">
                <a:latin typeface="Times New Roman"/>
                <a:ea typeface="Calibri Light"/>
                <a:cs typeface="Calibri Light"/>
              </a:rPr>
              <a:t/>
            </a:r>
            <a:br>
              <a:rPr lang="ru-RU" sz="2100">
                <a:latin typeface="Times New Roman"/>
                <a:ea typeface="Calibri Light"/>
                <a:cs typeface="Calibri Light"/>
              </a:rPr>
            </a:br>
            <a:r>
              <a:rPr lang="ru-RU" sz="2100">
                <a:latin typeface="Times New Roman"/>
                <a:ea typeface="Calibri Light"/>
                <a:cs typeface="Calibri Light"/>
              </a:rPr>
              <a:t>КОМИТЕТ ПО ОБРАЗОВАНИЮ ГОСУДАРСТВЕННОГО  БЮДЖЕТНОГО ПРОФЕССИОНАЛЬНОЕ ОБРАЗОВАТЕЛЬНОЕ УЧЕРЕЖДЕНИЕ "НЕКРАСОВСКИЙ ПЕДАГОГИЧЕСКИЙ КОЛЛЕДЖ №1 САНКТ-ПЕТЕРБУРГА"</a:t>
            </a:r>
            <a:endParaRPr lang="ru-RU" sz="2100">
              <a:latin typeface="Times New Roman"/>
              <a:cs typeface="Sabon Next 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2853262"/>
            <a:ext cx="6671896" cy="250070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>
                <a:latin typeface="Times New Roman"/>
                <a:ea typeface="Calibri"/>
                <a:cs typeface="Calibri"/>
              </a:rPr>
              <a:t>Индивидуальный проект</a:t>
            </a:r>
          </a:p>
          <a:p>
            <a:pPr>
              <a:lnSpc>
                <a:spcPct val="90000"/>
              </a:lnSpc>
            </a:pPr>
            <a:r>
              <a:rPr lang="ru-RU" sz="2000">
                <a:latin typeface="Times New Roman"/>
                <a:ea typeface="Calibri"/>
                <a:cs typeface="Calibri"/>
              </a:rPr>
              <a:t>"Подготовка и сдача экзаменов для обучающихся как стресс-фактор"</a:t>
            </a:r>
          </a:p>
          <a:p>
            <a:pPr>
              <a:lnSpc>
                <a:spcPct val="90000"/>
              </a:lnSpc>
            </a:pPr>
            <a:r>
              <a:rPr lang="ru-RU" sz="2000">
                <a:latin typeface="Times New Roman"/>
                <a:ea typeface="Calibri"/>
                <a:cs typeface="Calibri"/>
              </a:rPr>
              <a:t>студентки 1-1/6 группы Рустамовой Наили </a:t>
            </a:r>
            <a:r>
              <a:rPr lang="ru-RU" sz="2000" err="1">
                <a:latin typeface="Times New Roman"/>
                <a:ea typeface="Calibri"/>
                <a:cs typeface="Calibri"/>
              </a:rPr>
              <a:t>Эльшад</a:t>
            </a:r>
            <a:r>
              <a:rPr lang="ru-RU" sz="2000">
                <a:latin typeface="Times New Roman"/>
                <a:ea typeface="Calibri"/>
                <a:cs typeface="Calibri"/>
              </a:rPr>
              <a:t> </a:t>
            </a:r>
            <a:r>
              <a:rPr lang="ru-RU" sz="2000" err="1">
                <a:latin typeface="Times New Roman"/>
                <a:ea typeface="Calibri"/>
                <a:cs typeface="Calibri"/>
              </a:rPr>
              <a:t>кызы</a:t>
            </a:r>
            <a:endParaRPr lang="ru-RU" sz="2000">
              <a:latin typeface="Times New Roman"/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ru-RU" sz="2000">
                <a:latin typeface="Times New Roman"/>
                <a:ea typeface="Calibri"/>
                <a:cs typeface="Calibri"/>
              </a:rPr>
              <a:t>Специальность 44.02.01 "Преподавание в начальных классах"</a:t>
            </a:r>
          </a:p>
          <a:p>
            <a:pPr>
              <a:lnSpc>
                <a:spcPct val="90000"/>
              </a:lnSpc>
            </a:pPr>
            <a:r>
              <a:rPr lang="ru-RU" sz="2000">
                <a:latin typeface="Times New Roman"/>
                <a:ea typeface="Calibri"/>
                <a:cs typeface="Calibri"/>
              </a:rPr>
              <a:t>Руководитель: Приворотная Анастасия Александровна 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3D3947DB-79FD-4A47-A762-CC2A6DAE67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814232" y="4241796"/>
            <a:ext cx="4572000" cy="0"/>
          </a:xfrm>
          <a:prstGeom prst="line">
            <a:avLst/>
          </a:prstGeom>
          <a:ln>
            <a:solidFill>
              <a:srgbClr val="C4EE9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DBC570-C282-2F91-ACD7-15AF81FC4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534" y="723340"/>
            <a:ext cx="9601196" cy="1303867"/>
          </a:xfrm>
        </p:spPr>
        <p:txBody>
          <a:bodyPr/>
          <a:lstStyle/>
          <a:p>
            <a:r>
              <a:rPr lang="ru-RU">
                <a:latin typeface="Times New Roman"/>
                <a:cs typeface="Times New Roman"/>
              </a:rPr>
              <a:t>Актуальность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38CEE32-96BC-0C2F-F7C8-36A2044A1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759" y="2355649"/>
            <a:ext cx="6323160" cy="3951539"/>
          </a:xfrm>
        </p:spPr>
        <p:txBody>
          <a:bodyPr>
            <a:normAutofit fontScale="85000" lnSpcReduction="10000"/>
          </a:bodyPr>
          <a:lstStyle/>
          <a:p>
            <a:r>
              <a:rPr lang="ru-RU">
                <a:latin typeface="Times New Roman"/>
                <a:ea typeface="+mn-lt"/>
                <a:cs typeface="+mn-lt"/>
              </a:rPr>
              <a:t>Миллионы людей в России каждый год сдают экзамены. А, как известно, любой контроль знаний является стрессовым фактором для </a:t>
            </a:r>
            <a:r>
              <a:rPr lang="ru-RU" err="1">
                <a:latin typeface="Times New Roman"/>
                <a:ea typeface="+mn-lt"/>
                <a:cs typeface="+mn-lt"/>
              </a:rPr>
              <a:t>уеников</a:t>
            </a:r>
            <a:r>
              <a:rPr lang="ru-RU">
                <a:latin typeface="Times New Roman"/>
                <a:ea typeface="+mn-lt"/>
                <a:cs typeface="+mn-lt"/>
              </a:rPr>
              <a:t>. </a:t>
            </a:r>
            <a:endParaRPr lang="ru-RU">
              <a:latin typeface="Times New Roman"/>
              <a:cs typeface="Times New Roman"/>
            </a:endParaRPr>
          </a:p>
          <a:p>
            <a:pPr>
              <a:buSzPct val="114999"/>
            </a:pPr>
            <a:r>
              <a:rPr lang="ru-RU">
                <a:latin typeface="Times New Roman"/>
                <a:ea typeface="+mn-lt"/>
                <a:cs typeface="+mn-lt"/>
              </a:rPr>
              <a:t>Экзаменационный стресс занимает одно из первых мест среди многих причин, вызывающих психическое напряжение у учеников. Во время обучения, все ученики безумно волнуются. От отрицательных последствий предэкзаменационного стресса не застрахованы ни отстающие, ни отличники… Казалось бы, все предусмотрено: успеваемость на должном уровне, дополнительные занятия, консультации, посещение элективных курсов – и победа, без сомнения, уже в руках!</a:t>
            </a:r>
            <a:endParaRPr lang="ru-RU">
              <a:latin typeface="Times New Roman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xmlns="" id="{45EF2161-9074-F4F7-6306-35384CF1C7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399" r="2614" b="-327"/>
          <a:stretch/>
        </p:blipFill>
        <p:spPr>
          <a:xfrm>
            <a:off x="6938513" y="2488721"/>
            <a:ext cx="4281656" cy="383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3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A25E8A-4F09-F5EA-4AD1-D57D5667E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>
                <a:latin typeface="Times New Roman"/>
                <a:cs typeface="Times New Roman"/>
              </a:rPr>
              <a:t>Цель работы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827783C-B100-C2A3-4D94-7E1464913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269" y="2556932"/>
            <a:ext cx="6567575" cy="3879652"/>
          </a:xfrm>
        </p:spPr>
        <p:txBody>
          <a:bodyPr/>
          <a:lstStyle/>
          <a:p>
            <a:r>
              <a:rPr lang="ru-RU">
                <a:latin typeface="Times New Roman"/>
                <a:ea typeface="+mn-lt"/>
                <a:cs typeface="+mn-lt"/>
              </a:rPr>
              <a:t>Опытным путём установить является ли экзамены стрессовым фактором для учеников и разработать рекомендации по способам борьбы со стрессом.</a:t>
            </a:r>
            <a:endParaRPr lang="ru-RU">
              <a:latin typeface="Times New Roman"/>
              <a:cs typeface="Times New Roman"/>
            </a:endParaRP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A1F036C9-8756-8E7D-D44B-5AEEE4ED7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909" y="2556295"/>
            <a:ext cx="4425349" cy="250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83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0D55FC-C292-0C5D-1624-0924B491A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Times New Roman"/>
                <a:cs typeface="Times New Roman"/>
              </a:rPr>
              <a:t>Задачи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49C31F1-8CF5-0379-E40E-D571389CD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6684" y="2628818"/>
            <a:ext cx="8681046" cy="431097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ru-RU">
                <a:latin typeface="Times New Roman"/>
                <a:ea typeface="+mn-lt"/>
                <a:cs typeface="+mn-lt"/>
              </a:rPr>
              <a:t>сформулировать определение, что такое «стресс»; </a:t>
            </a:r>
            <a:endParaRPr lang="ru-RU"/>
          </a:p>
          <a:p>
            <a:pPr marL="457200" indent="-457200">
              <a:buAutoNum type="arabicPeriod"/>
            </a:pPr>
            <a:r>
              <a:rPr lang="ru-RU">
                <a:latin typeface="Times New Roman"/>
                <a:ea typeface="+mn-lt"/>
                <a:cs typeface="+mn-lt"/>
              </a:rPr>
              <a:t> изучить литературу, какое влияние оказывает "стресс" на учеников (положительное и отрицательное); </a:t>
            </a:r>
            <a:endParaRPr lang="ru-RU">
              <a:latin typeface="Times New Roman"/>
              <a:ea typeface="+mn-lt"/>
              <a:cs typeface="Times New Roman"/>
            </a:endParaRPr>
          </a:p>
          <a:p>
            <a:pPr marL="457200" indent="-457200">
              <a:buSzPct val="114999"/>
              <a:buAutoNum type="arabicPeriod"/>
            </a:pPr>
            <a:r>
              <a:rPr lang="ru-RU">
                <a:latin typeface="Times New Roman"/>
                <a:ea typeface="+mn-lt"/>
                <a:cs typeface="+mn-lt"/>
              </a:rPr>
              <a:t>выяснить, влияет ли подготовка и сдача на уровень стресса у учеников и проанализировать данные анкетирования. </a:t>
            </a:r>
            <a:endParaRPr lang="ru-RU">
              <a:latin typeface="Times New Roman"/>
              <a:cs typeface="Times New Roman"/>
            </a:endParaRPr>
          </a:p>
          <a:p>
            <a:pPr marL="457200" indent="-457200">
              <a:buSzPct val="114999"/>
              <a:buAutoNum type="arabicPeriod"/>
            </a:pPr>
            <a:r>
              <a:rPr lang="ru-RU">
                <a:latin typeface="Times New Roman"/>
                <a:ea typeface="+mn-lt"/>
                <a:cs typeface="+mn-lt"/>
              </a:rPr>
              <a:t>разработать рекомендации по способам борьбы со стрессом.</a:t>
            </a:r>
            <a:endParaRPr lang="ru-RU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3000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D4D231-4305-426C-9980-8CE17084F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Times New Roman"/>
                <a:cs typeface="Times New Roman"/>
              </a:rPr>
              <a:t>Объект и предмет исследования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6A95A5-328D-762E-2A4E-F57AE1FF4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963725" cy="3318936"/>
          </a:xfrm>
        </p:spPr>
        <p:txBody>
          <a:bodyPr/>
          <a:lstStyle/>
          <a:p>
            <a:r>
              <a:rPr lang="ru-RU" b="1">
                <a:latin typeface="Times New Roman"/>
                <a:ea typeface="+mn-lt"/>
                <a:cs typeface="+mn-lt"/>
              </a:rPr>
              <a:t>Предмет исследования:</a:t>
            </a:r>
            <a:r>
              <a:rPr lang="ru-RU">
                <a:latin typeface="Times New Roman"/>
                <a:ea typeface="+mn-lt"/>
                <a:cs typeface="+mn-lt"/>
              </a:rPr>
              <a:t> влияние подготовки и сдачи экзаменов</a:t>
            </a:r>
            <a:endParaRPr lang="ru-RU">
              <a:latin typeface="Times New Roman"/>
              <a:cs typeface="Times New Roman"/>
            </a:endParaRPr>
          </a:p>
          <a:p>
            <a:pPr>
              <a:buSzPct val="114999"/>
            </a:pPr>
            <a:endParaRPr lang="ru-RU">
              <a:latin typeface="Times New Roman"/>
              <a:cs typeface="Times New Roman"/>
            </a:endParaRPr>
          </a:p>
          <a:p>
            <a:pPr>
              <a:buSzPct val="114999"/>
            </a:pPr>
            <a:r>
              <a:rPr lang="ru-RU" b="1">
                <a:latin typeface="Times New Roman"/>
                <a:ea typeface="+mn-lt"/>
                <a:cs typeface="+mn-lt"/>
              </a:rPr>
              <a:t>Объект исследования:</a:t>
            </a:r>
            <a:r>
              <a:rPr lang="ru-RU">
                <a:latin typeface="Times New Roman"/>
                <a:ea typeface="+mn-lt"/>
                <a:cs typeface="+mn-lt"/>
              </a:rPr>
              <a:t> состояние учеников с 8-11 класс 188 школы в процессе подготовки к экзамену.</a:t>
            </a:r>
            <a:endParaRPr lang="ru-RU">
              <a:latin typeface="Times New Roman"/>
              <a:cs typeface="Times New Roman"/>
            </a:endParaRPr>
          </a:p>
        </p:txBody>
      </p:sp>
      <p:pic>
        <p:nvPicPr>
          <p:cNvPr id="4" name="Рисунок 4" descr="Изображение выглядит как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E4AE6E5-01B1-F9A5-4239-8B8D1E908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420" y="2554198"/>
            <a:ext cx="3663350" cy="341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03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25BF99-A964-44A4-0377-C2FC80436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Times New Roman"/>
                <a:cs typeface="Times New Roman"/>
              </a:rPr>
              <a:t>Выводы по теоретической части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2E5358-9491-3A81-FC39-52FA6C9CA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В теоретической части нами было сформулировано понятие "стресс" и теории изучение стресса </a:t>
            </a:r>
          </a:p>
          <a:p>
            <a:pPr>
              <a:buSzPct val="114999"/>
            </a:pPr>
            <a:r>
              <a:rPr lang="ru-RU">
                <a:ea typeface="+mn-lt"/>
                <a:cs typeface="+mn-lt"/>
              </a:rPr>
              <a:t>Стресс — это реакция организма на сильный внешний раздражитель. При стрессе мозг посылает телу сигнал и тем самым стимулирует выброс гормонов в кровь. В результате ускоряется сердцебиение, повышается артериальное давление, учащается дыхание и возникает напряжение в мышцах.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2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FEFA93-C4B3-0A2E-E9DB-C5EBC630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Times New Roman"/>
                <a:cs typeface="Times New Roman"/>
              </a:rPr>
              <a:t>Выводы по практической части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5D6022-761C-F712-7D21-D8E32EED9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00064"/>
            <a:ext cx="5374254" cy="33620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>
                <a:latin typeface="Times New Roman"/>
                <a:ea typeface="+mn-lt"/>
                <a:cs typeface="+mn-lt"/>
              </a:rPr>
              <a:t>Был проведен тест «Определение уровня тревожности в ситуациях проверки знаний» на основе методики многомерной оценки детской тревожности. </a:t>
            </a:r>
            <a:endParaRPr lang="ru-RU">
              <a:latin typeface="Times New Roman"/>
              <a:cs typeface="Times New Roman"/>
            </a:endParaRPr>
          </a:p>
          <a:p>
            <a:pPr marL="0" indent="0">
              <a:buSzPct val="114999"/>
              <a:buNone/>
            </a:pPr>
            <a:r>
              <a:rPr lang="ru-RU">
                <a:latin typeface="Times New Roman"/>
                <a:ea typeface="+mn-lt"/>
                <a:cs typeface="+mn-lt"/>
              </a:rPr>
              <a:t>Ученикам 8-11 класса вопросы позволят узнать уровень тревожности в ситуациях проверки знания. Возраст опрашиваемых от 14-18 лет</a:t>
            </a:r>
            <a:endParaRPr lang="ru-RU">
              <a:latin typeface="Times New Roman"/>
            </a:endParaRPr>
          </a:p>
        </p:txBody>
      </p:sp>
      <p:pic>
        <p:nvPicPr>
          <p:cNvPr id="4" name="Рисунок 4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BCDF4E7-3159-CAA0-747E-EDE75CEA7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929" y="2603740"/>
            <a:ext cx="3332671" cy="336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19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A3CAD5-497E-FD77-69BD-25B504617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930" y="407038"/>
            <a:ext cx="9601196" cy="1303867"/>
          </a:xfrm>
        </p:spPr>
        <p:txBody>
          <a:bodyPr/>
          <a:lstStyle/>
          <a:p>
            <a:r>
              <a:rPr lang="ru-RU">
                <a:latin typeface="Times New Roman"/>
                <a:cs typeface="Times New Roman"/>
              </a:rPr>
              <a:t>Результаты исследования</a:t>
            </a:r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1A6F39B1-329A-FC86-6D08-8AEB060B5E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3647" y="1708668"/>
            <a:ext cx="7384703" cy="4526635"/>
          </a:xfrm>
        </p:spPr>
      </p:pic>
    </p:spTree>
    <p:extLst>
      <p:ext uri="{BB962C8B-B14F-4D97-AF65-F5344CB8AC3E}">
        <p14:creationId xmlns:p14="http://schemas.microsoft.com/office/powerpoint/2010/main" val="1975271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87BC690-1625-A57F-C59F-BD4F3BD17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4836" y="750892"/>
            <a:ext cx="8982969" cy="2934108"/>
          </a:xfrm>
        </p:spPr>
      </p:pic>
      <p:pic>
        <p:nvPicPr>
          <p:cNvPr id="5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937138D3-20AE-5173-67BE-A9656B842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023" y="3608064"/>
            <a:ext cx="8997350" cy="268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05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2C3A5D0-5D20-D70C-D476-AFED18ACC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325" t="4762" r="17062"/>
          <a:stretch/>
        </p:blipFill>
        <p:spPr>
          <a:xfrm>
            <a:off x="641791" y="817271"/>
            <a:ext cx="5676479" cy="3160892"/>
          </a:xfrm>
        </p:spPr>
      </p:pic>
      <p:pic>
        <p:nvPicPr>
          <p:cNvPr id="5" name="Рисунок 5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D0E4396-E1D7-9F28-0065-5B2ABBB8EB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93" t="3719" r="18605" b="549"/>
          <a:stretch/>
        </p:blipFill>
        <p:spPr>
          <a:xfrm>
            <a:off x="6435306" y="2912398"/>
            <a:ext cx="5009953" cy="301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69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CC05504-2D58-4F2E-8297-75014D9D66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940" t="3030" r="22388" b="8658"/>
          <a:stretch/>
        </p:blipFill>
        <p:spPr>
          <a:xfrm>
            <a:off x="869667" y="601611"/>
            <a:ext cx="5132946" cy="2643463"/>
          </a:xfrm>
        </p:spPr>
      </p:pic>
      <p:pic>
        <p:nvPicPr>
          <p:cNvPr id="5" name="Рисунок 5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B4BE996-2AE2-D9DA-A5BC-8C08481FF4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14" t="549" r="12364" b="549"/>
          <a:stretch/>
        </p:blipFill>
        <p:spPr>
          <a:xfrm>
            <a:off x="6018361" y="597574"/>
            <a:ext cx="5317445" cy="2658008"/>
          </a:xfrm>
          <a:prstGeom prst="rect">
            <a:avLst/>
          </a:prstGeom>
        </p:spPr>
      </p:pic>
      <p:pic>
        <p:nvPicPr>
          <p:cNvPr id="6" name="Рисунок 6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D4E1F95-E5D2-3696-C314-B3FB9D0F5E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538" t="2597" r="19903" b="433"/>
          <a:stretch/>
        </p:blipFill>
        <p:spPr>
          <a:xfrm>
            <a:off x="6176513" y="3201842"/>
            <a:ext cx="5155768" cy="3143058"/>
          </a:xfrm>
          <a:prstGeom prst="rect">
            <a:avLst/>
          </a:prstGeom>
        </p:spPr>
      </p:pic>
      <p:pic>
        <p:nvPicPr>
          <p:cNvPr id="11" name="Рисунок 11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DEDA71D-AE41-4C61-7A28-14D8BC8E62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598" t="-976" r="17255" b="-488"/>
          <a:stretch/>
        </p:blipFill>
        <p:spPr>
          <a:xfrm>
            <a:off x="876314" y="3196661"/>
            <a:ext cx="5240706" cy="312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77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C168180-AEF2-0FB8-E5C1-AE18070F0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381" t="2597" r="20571" b="8225"/>
          <a:stretch/>
        </p:blipFill>
        <p:spPr>
          <a:xfrm>
            <a:off x="1198154" y="486592"/>
            <a:ext cx="4488523" cy="3002877"/>
          </a:xfrm>
        </p:spPr>
      </p:pic>
      <p:pic>
        <p:nvPicPr>
          <p:cNvPr id="6" name="Рисунок 6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4A92594-70BF-714C-ADA7-5AC9F91DEB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25" t="4469" r="20544" b="8380"/>
          <a:stretch/>
        </p:blipFill>
        <p:spPr>
          <a:xfrm>
            <a:off x="5716439" y="478068"/>
            <a:ext cx="4800408" cy="3097368"/>
          </a:xfrm>
          <a:prstGeom prst="rect">
            <a:avLst/>
          </a:prstGeom>
        </p:spPr>
      </p:pic>
      <p:pic>
        <p:nvPicPr>
          <p:cNvPr id="7" name="Рисунок 7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1E8BF56-67B0-A677-F610-7BDA8367CC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28" t="1990" r="22244" b="6468"/>
          <a:stretch/>
        </p:blipFill>
        <p:spPr>
          <a:xfrm>
            <a:off x="1216326" y="3420896"/>
            <a:ext cx="4512932" cy="2835237"/>
          </a:xfrm>
          <a:prstGeom prst="rect">
            <a:avLst/>
          </a:prstGeom>
        </p:spPr>
      </p:pic>
      <p:pic>
        <p:nvPicPr>
          <p:cNvPr id="8" name="Рисунок 8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DF3D3FD-3EE8-0830-99FE-325405EB60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170" t="2146" r="22368" b="7109"/>
          <a:stretch/>
        </p:blipFill>
        <p:spPr>
          <a:xfrm>
            <a:off x="5705860" y="3414114"/>
            <a:ext cx="4811056" cy="29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18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1C9A2D-6BF4-3CFA-2716-86D5114AC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704" y="119491"/>
            <a:ext cx="9601196" cy="1303867"/>
          </a:xfrm>
        </p:spPr>
        <p:txBody>
          <a:bodyPr/>
          <a:lstStyle/>
          <a:p>
            <a:r>
              <a:rPr lang="ru-RU">
                <a:latin typeface="Times New Roman"/>
                <a:cs typeface="Times New Roman"/>
              </a:rPr>
              <a:t>Продукт проекта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63E1B5E5-61AA-6E3A-452F-419E9E1A63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95" b="3655"/>
          <a:stretch/>
        </p:blipFill>
        <p:spPr>
          <a:xfrm>
            <a:off x="2491622" y="1047311"/>
            <a:ext cx="7410055" cy="5303095"/>
          </a:xfrm>
        </p:spPr>
      </p:pic>
    </p:spTree>
    <p:extLst>
      <p:ext uri="{BB962C8B-B14F-4D97-AF65-F5344CB8AC3E}">
        <p14:creationId xmlns:p14="http://schemas.microsoft.com/office/powerpoint/2010/main" val="3566520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BDC88A73-66BC-B890-62B3-763AB8AB8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0152" y="615990"/>
            <a:ext cx="8431693" cy="5763086"/>
          </a:xfrm>
        </p:spPr>
      </p:pic>
    </p:spTree>
    <p:extLst>
      <p:ext uri="{BB962C8B-B14F-4D97-AF65-F5344CB8AC3E}">
        <p14:creationId xmlns:p14="http://schemas.microsoft.com/office/powerpoint/2010/main" val="1004325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72F473-75B6-F930-9D13-6BA2FFC3B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Times New Roman"/>
                <a:cs typeface="Times New Roman"/>
              </a:rPr>
              <a:t>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787FAD3-1175-F785-3E06-D193A8029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283763"/>
            <a:ext cx="5230480" cy="3592105"/>
          </a:xfrm>
        </p:spPr>
        <p:txBody>
          <a:bodyPr/>
          <a:lstStyle/>
          <a:p>
            <a:r>
              <a:rPr lang="ru-RU">
                <a:latin typeface="Times New Roman"/>
                <a:ea typeface="+mn-lt"/>
                <a:cs typeface="+mn-lt"/>
              </a:rPr>
              <a:t>Мы узнали ,что такое стресс, выяснила,, как стресс влияет на здоровье человека .Стресс может влиять на организм человека как положительно, так и отрицательно. Напряжение и стресс могут полностью уничтожить наше здоровье. Думаю, в будущем, мы более глубже затронем эту тему.</a:t>
            </a:r>
            <a:endParaRPr lang="ru-RU">
              <a:latin typeface="Times New Roman"/>
            </a:endParaRPr>
          </a:p>
        </p:txBody>
      </p:sp>
      <p:pic>
        <p:nvPicPr>
          <p:cNvPr id="4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0753D8C-C978-FF05-7C65-BEF960D9C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797" y="2510138"/>
            <a:ext cx="4986067" cy="362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575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D2AC0B-13BB-8AA5-7EB8-9A69CB8EE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666" y="1485340"/>
            <a:ext cx="9601196" cy="1303867"/>
          </a:xfrm>
        </p:spPr>
        <p:txBody>
          <a:bodyPr/>
          <a:lstStyle/>
          <a:p>
            <a:r>
              <a:rPr lang="ru-RU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07427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Office PowerPoint</Application>
  <PresentationFormat>Произвольный</PresentationFormat>
  <Paragraphs>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Organic</vt:lpstr>
      <vt:lpstr> КОМИТЕТ ПО ОБРАЗОВАНИЮ ГОСУДАРСТВЕННОГО  БЮДЖЕТНОГО ПРОФЕССИОНАЛЬНОЕ ОБРАЗОВАТЕЛЬНОЕ УЧЕРЕЖДЕНИЕ "НЕКРАСОВСКИЙ ПЕДАГОГИЧЕСКИЙ КОЛЛЕДЖ №1 САНКТ-ПЕТЕРБУРГА"</vt:lpstr>
      <vt:lpstr>Актуальность</vt:lpstr>
      <vt:lpstr>Цель работы </vt:lpstr>
      <vt:lpstr>Задачи проекта</vt:lpstr>
      <vt:lpstr>Объект и предмет исследования </vt:lpstr>
      <vt:lpstr>Выводы по теоретической части</vt:lpstr>
      <vt:lpstr>Выводы по практической части </vt:lpstr>
      <vt:lpstr>Результаты исследования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Продукт проекта </vt:lpstr>
      <vt:lpstr>Презентация PowerPoint</vt:lpstr>
      <vt:lpstr>Вывод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2023-06-12T15:46:46Z</dcterms:created>
  <dcterms:modified xsi:type="dcterms:W3CDTF">2025-04-15T13:31:10Z</dcterms:modified>
</cp:coreProperties>
</file>